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D1808-3237-420F-9288-92136F088D42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D3894-EBE2-4C07-955F-DC7F5B2DC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6324600"/>
            <a:ext cx="3630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Criminal Law – Professor David Thaw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848600" y="6324600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Slide </a:t>
            </a:r>
            <a:fld id="{11C31AB8-CB78-478E-B9A9-5AD95C348CB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943600" y="6324600"/>
            <a:ext cx="1718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Part 2, Lecture</a:t>
            </a:r>
            <a:r>
              <a:rPr lang="en-US" baseline="0" dirty="0"/>
              <a:t> 1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6243-16C6-4ECB-A9C7-0BC3E86105D8}" type="datetimeFigureOut">
              <a:rPr lang="en-US" smtClean="0"/>
              <a:pPr/>
              <a:t>6/18/2023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8DCA-E73E-49BA-A695-C076FA16B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Criminal Law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Part 2:  Constitutional Authority for the Criminal Law</a:t>
            </a:r>
          </a:p>
          <a:p>
            <a:r>
              <a:rPr lang="en-US" dirty="0"/>
              <a:t>Lecture 1:  State Criminal Law Authority and Limits</a:t>
            </a:r>
          </a:p>
        </p:txBody>
      </p:sp>
      <p:pic>
        <p:nvPicPr>
          <p:cNvPr id="12290" name="Picture 2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5943600"/>
            <a:ext cx="1914525" cy="685800"/>
          </a:xfrm>
          <a:prstGeom prst="rect">
            <a:avLst/>
          </a:prstGeom>
          <a:noFill/>
        </p:spPr>
      </p:pic>
      <p:pic>
        <p:nvPicPr>
          <p:cNvPr id="12292" name="Picture 4" descr="UConn.edu Homep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6019800"/>
            <a:ext cx="1600200" cy="590551"/>
          </a:xfrm>
          <a:prstGeom prst="rect">
            <a:avLst/>
          </a:prstGeom>
          <a:noFill/>
        </p:spPr>
      </p:pic>
      <p:pic>
        <p:nvPicPr>
          <p:cNvPr id="12294" name="Picture 6" descr="UConn Law Homep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6210300"/>
            <a:ext cx="1876425" cy="266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“General Police Power”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One potential definition of “government”:</a:t>
            </a:r>
          </a:p>
          <a:p>
            <a:pPr lvl="1"/>
            <a:r>
              <a:rPr lang="en-US" dirty="0"/>
              <a:t>The sole entity with the monopoly on the legitimate use of coercion (Max Weber, </a:t>
            </a:r>
            <a:r>
              <a:rPr lang="en-US" i="1" dirty="0"/>
              <a:t>Politics as a Vocation</a:t>
            </a:r>
            <a:r>
              <a:rPr lang="en-US" dirty="0"/>
              <a:t>)</a:t>
            </a:r>
          </a:p>
          <a:p>
            <a:r>
              <a:rPr lang="en-US" dirty="0"/>
              <a:t>The “General Police Power” is the authority of the state to create law which directs (or prohibits) specific action and punishes violations of those directions or prohibitions</a:t>
            </a:r>
          </a:p>
          <a:p>
            <a:pPr lvl="1"/>
            <a:r>
              <a:rPr lang="en-US" dirty="0"/>
              <a:t>Example:  making unlawful the “taking of another human life with malice aforethought”</a:t>
            </a:r>
          </a:p>
          <a:p>
            <a:r>
              <a:rPr lang="en-US" dirty="0"/>
              <a:t>The Federal government has no general police power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Tenth Amendment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Tenth Amendment to the U.S. Constitution:</a:t>
            </a:r>
          </a:p>
          <a:p>
            <a:pPr lvl="1"/>
            <a:r>
              <a:rPr lang="en-US" dirty="0"/>
              <a:t>The powers not delegated to the United States by the Constitution, nor prohibited by it to the States, are reserved to the States respectively, or to the people.</a:t>
            </a:r>
          </a:p>
          <a:p>
            <a:r>
              <a:rPr lang="en-US" dirty="0"/>
              <a:t>Under this provision, much of the authority for criminalization of activity devolves to the States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Tenth Amendment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92500"/>
          </a:bodyPr>
          <a:lstStyle/>
          <a:p>
            <a:r>
              <a:rPr lang="en-US" dirty="0"/>
              <a:t>Exceptions to State Authority for Criminal Law</a:t>
            </a:r>
          </a:p>
          <a:p>
            <a:pPr lvl="1"/>
            <a:r>
              <a:rPr lang="en-US" dirty="0"/>
              <a:t>Geographic areas not within a state (Territories, Tribal Nations, etc.) may be</a:t>
            </a:r>
          </a:p>
          <a:p>
            <a:pPr lvl="2"/>
            <a:r>
              <a:rPr lang="en-US" dirty="0"/>
              <a:t>Regulated directly by the Federal government (e.g., certain U.S. territorial possessions, military bases)</a:t>
            </a:r>
          </a:p>
          <a:p>
            <a:pPr lvl="2"/>
            <a:r>
              <a:rPr lang="en-US" dirty="0"/>
              <a:t>Have shared criminal regulatory authority (e.g., District of Columbia, certain U.S. territories)</a:t>
            </a:r>
          </a:p>
          <a:p>
            <a:pPr lvl="2"/>
            <a:r>
              <a:rPr lang="en-US" dirty="0"/>
              <a:t>Have criminal regulatory authority predominantly delegated to the jurisdiction (e.g., Tribal Nations*, Puerto Rico)</a:t>
            </a:r>
          </a:p>
          <a:p>
            <a:pPr lvl="3"/>
            <a:r>
              <a:rPr lang="en-US" dirty="0"/>
              <a:t>* post </a:t>
            </a:r>
            <a:r>
              <a:rPr lang="en-US" i="1" dirty="0"/>
              <a:t>McGirt</a:t>
            </a:r>
            <a:r>
              <a:rPr lang="en-US" dirty="0"/>
              <a:t> this is certainly true for Enrolled Tribal Members, it is less clear for non-Tribal Members who commit crimes on Tribal land (there may be concurrent jurisdiction with the State)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Tenth Amendment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Exceptions to State Authority for Criminal Law (cont.)</a:t>
            </a:r>
          </a:p>
          <a:p>
            <a:pPr lvl="1"/>
            <a:r>
              <a:rPr lang="en-US" dirty="0"/>
              <a:t>States may criminalize any activity within the authority of their respective Constitutions, provided such criminalization does not otherwise violate the Federal Constitution</a:t>
            </a:r>
          </a:p>
          <a:p>
            <a:pPr lvl="1"/>
            <a:r>
              <a:rPr lang="en-US" dirty="0"/>
              <a:t>The Federal government may criminalize any activity within its enumerated powers (e.g., crimes involving interstate commerce, such as fraud)</a:t>
            </a:r>
          </a:p>
          <a:p>
            <a:pPr lvl="2"/>
            <a:r>
              <a:rPr lang="en-US" dirty="0"/>
              <a:t>Often this involves concurrent criminalization (State/Federal)</a:t>
            </a:r>
          </a:p>
          <a:p>
            <a:pPr lvl="2"/>
            <a:r>
              <a:rPr lang="en-US" dirty="0"/>
              <a:t>In some limited cases, the Federal government has exclusive jurisdiction consistent with its Constitutional enumerated power (e.g., certain national security or military criminal law)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Constitutional Limits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First Amendment</a:t>
            </a:r>
          </a:p>
          <a:p>
            <a:pPr lvl="1"/>
            <a:r>
              <a:rPr lang="en-US" dirty="0"/>
              <a:t>Some activity may not be criminalized because it interferes with freedoms of expression, assembly, petition, or religion</a:t>
            </a:r>
          </a:p>
          <a:p>
            <a:r>
              <a:rPr lang="en-US" dirty="0"/>
              <a:t>Second Amendment</a:t>
            </a:r>
          </a:p>
          <a:p>
            <a:pPr lvl="1"/>
            <a:r>
              <a:rPr lang="en-US" dirty="0"/>
              <a:t>Some activity may not be criminalized because it interferes with “the right to bear arms”</a:t>
            </a:r>
          </a:p>
          <a:p>
            <a:r>
              <a:rPr lang="en-US" dirty="0"/>
              <a:t>Fourth Amendment</a:t>
            </a:r>
          </a:p>
          <a:p>
            <a:pPr lvl="1"/>
            <a:r>
              <a:rPr lang="en-US" dirty="0"/>
              <a:t>Mostly procedural; discussed later and in greater depth in your Criminal Procedure course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Constitutional Limits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Fifth Amendment</a:t>
            </a:r>
          </a:p>
          <a:p>
            <a:pPr lvl="1"/>
            <a:r>
              <a:rPr lang="en-US" dirty="0"/>
              <a:t>Mostly procedural; discussed later and in greater depth in your Criminal Procedure course</a:t>
            </a:r>
          </a:p>
          <a:p>
            <a:r>
              <a:rPr lang="en-US" dirty="0"/>
              <a:t>Sixth Amendment</a:t>
            </a:r>
          </a:p>
          <a:p>
            <a:pPr lvl="1"/>
            <a:r>
              <a:rPr lang="en-US" dirty="0"/>
              <a:t>Mostly procedural; discussed later and in greater depth in your Criminal Procedure course</a:t>
            </a:r>
          </a:p>
          <a:p>
            <a:r>
              <a:rPr lang="en-US" dirty="0"/>
              <a:t>Eight Amendment</a:t>
            </a:r>
          </a:p>
          <a:p>
            <a:pPr lvl="1"/>
            <a:r>
              <a:rPr lang="en-US" dirty="0"/>
              <a:t>Imposes certain limits on the nature and degree of punishment for violations of criminal law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Constitutional Limits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Article I</a:t>
            </a:r>
          </a:p>
          <a:p>
            <a:pPr lvl="1"/>
            <a:r>
              <a:rPr lang="en-US" dirty="0"/>
              <a:t>Neither the Federal government (Art. 1, § 9, Cl. 3) nor the States (Art. 1, § 10) can make </a:t>
            </a:r>
            <a:r>
              <a:rPr lang="en-US" i="1" dirty="0"/>
              <a:t>ex post facto</a:t>
            </a:r>
            <a:r>
              <a:rPr lang="en-US" dirty="0"/>
              <a:t> laws or pass Bills of Attainder</a:t>
            </a:r>
          </a:p>
          <a:p>
            <a:pPr lvl="2"/>
            <a:r>
              <a:rPr lang="en-US" i="1" dirty="0"/>
              <a:t>Ex post facto</a:t>
            </a:r>
            <a:r>
              <a:rPr lang="en-US" dirty="0"/>
              <a:t> law – one which retroactively alters the legal status or consequences of an action which already has occurred (e.g., criminalizing an action </a:t>
            </a:r>
            <a:r>
              <a:rPr lang="en-US" i="1" dirty="0"/>
              <a:t>after</a:t>
            </a:r>
            <a:r>
              <a:rPr lang="en-US" dirty="0"/>
              <a:t> it has been committed)</a:t>
            </a:r>
          </a:p>
          <a:p>
            <a:pPr lvl="2"/>
            <a:r>
              <a:rPr lang="en-US" dirty="0"/>
              <a:t>Bill of attainder – law which specifically declares an individual person or persons guilty of a criminal act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iminal La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Criminal Law</Template>
  <TotalTime>301</TotalTime>
  <Words>599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Criminal Law</vt:lpstr>
      <vt:lpstr>Criminal Law</vt:lpstr>
      <vt:lpstr>“General Police Power”</vt:lpstr>
      <vt:lpstr>Tenth Amendment</vt:lpstr>
      <vt:lpstr>Tenth Amendment</vt:lpstr>
      <vt:lpstr>Tenth Amendment</vt:lpstr>
      <vt:lpstr>Federal Constitutional Limits</vt:lpstr>
      <vt:lpstr>Federal Constitutional Limits</vt:lpstr>
      <vt:lpstr>Federal Constitutional Limits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Criminal Law</dc:title>
  <dc:creator>David Thaw</dc:creator>
  <cp:lastModifiedBy>David Thaw</cp:lastModifiedBy>
  <cp:revision>13</cp:revision>
  <dcterms:created xsi:type="dcterms:W3CDTF">2015-12-09T04:26:39Z</dcterms:created>
  <dcterms:modified xsi:type="dcterms:W3CDTF">2023-06-19T02:18:41Z</dcterms:modified>
</cp:coreProperties>
</file>